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52" r:id="rId9"/>
    <p:sldMasterId id="2147483920" r:id="rId10"/>
  </p:sldMasterIdLst>
  <p:notesMasterIdLst>
    <p:notesMasterId r:id="rId29"/>
  </p:notesMasterIdLst>
  <p:sldIdLst>
    <p:sldId id="2076138325" r:id="rId11"/>
    <p:sldId id="2076138324" r:id="rId12"/>
    <p:sldId id="1601" r:id="rId13"/>
    <p:sldId id="2076138286" r:id="rId14"/>
    <p:sldId id="285" r:id="rId15"/>
    <p:sldId id="2076138287" r:id="rId16"/>
    <p:sldId id="2076138292" r:id="rId17"/>
    <p:sldId id="2076138297" r:id="rId18"/>
    <p:sldId id="2076137917" r:id="rId19"/>
    <p:sldId id="2076137915" r:id="rId20"/>
    <p:sldId id="751" r:id="rId21"/>
    <p:sldId id="2076137918" r:id="rId22"/>
    <p:sldId id="2076138288" r:id="rId23"/>
    <p:sldId id="381" r:id="rId24"/>
    <p:sldId id="2076138326" r:id="rId25"/>
    <p:sldId id="2076138334" r:id="rId26"/>
    <p:sldId id="2076138335" r:id="rId27"/>
    <p:sldId id="207613833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076138325"/>
            <p14:sldId id="2076138324"/>
            <p14:sldId id="1601"/>
            <p14:sldId id="2076138286"/>
            <p14:sldId id="285"/>
            <p14:sldId id="2076138287"/>
            <p14:sldId id="2076138292"/>
            <p14:sldId id="2076138297"/>
            <p14:sldId id="2076137917"/>
            <p14:sldId id="2076137915"/>
            <p14:sldId id="751"/>
            <p14:sldId id="2076137918"/>
            <p14:sldId id="2076138288"/>
            <p14:sldId id="381"/>
            <p14:sldId id="2076138326"/>
            <p14:sldId id="2076138334"/>
            <p14:sldId id="2076138335"/>
            <p14:sldId id="2076138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41E4E"/>
    <a:srgbClr val="00B050"/>
    <a:srgbClr val="E7ECF8"/>
    <a:srgbClr val="CBD6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82463" autoAdjust="0"/>
  </p:normalViewPr>
  <p:slideViewPr>
    <p:cSldViewPr snapToGrid="0">
      <p:cViewPr varScale="1">
        <p:scale>
          <a:sx n="110" d="100"/>
          <a:sy n="110" d="100"/>
        </p:scale>
        <p:origin x="78" y="738"/>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presProps" Target="presProp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2</a:t>
            </a:fld>
            <a:endParaRPr lang="en-US"/>
          </a:p>
        </p:txBody>
      </p:sp>
    </p:spTree>
    <p:extLst>
      <p:ext uri="{BB962C8B-B14F-4D97-AF65-F5344CB8AC3E}">
        <p14:creationId xmlns:p14="http://schemas.microsoft.com/office/powerpoint/2010/main" val="3621614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10/26/2020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50471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E1F49AF-B6F0-4B7E-800A-67E5C5F1B47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4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8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8</a:t>
            </a:fld>
            <a:endParaRPr lang="en-US"/>
          </a:p>
        </p:txBody>
      </p:sp>
    </p:spTree>
    <p:extLst>
      <p:ext uri="{BB962C8B-B14F-4D97-AF65-F5344CB8AC3E}">
        <p14:creationId xmlns:p14="http://schemas.microsoft.com/office/powerpoint/2010/main" val="2872243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88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14</a:t>
            </a:fld>
            <a:endParaRPr lang="en-US"/>
          </a:p>
        </p:txBody>
      </p:sp>
    </p:spTree>
    <p:extLst>
      <p:ext uri="{BB962C8B-B14F-4D97-AF65-F5344CB8AC3E}">
        <p14:creationId xmlns:p14="http://schemas.microsoft.com/office/powerpoint/2010/main" val="4032138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6.xml"/><Relationship Id="rId1" Type="http://schemas.openxmlformats.org/officeDocument/2006/relationships/tags" Target="../tags/tag17.xml"/><Relationship Id="rId5" Type="http://schemas.openxmlformats.org/officeDocument/2006/relationships/image" Target="../media/image16.jpe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8.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9.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0.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1.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7.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8.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37152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2066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3620791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152982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81666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1434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0312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018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601067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39387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80150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5134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423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3325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737556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23396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0038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1546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150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33499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18067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67519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6908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3071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4811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965704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350910586"/>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14298849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9184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21021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4937249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47801640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270600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038"/>
            <a:ext cx="11655425" cy="20551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556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3819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5919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495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9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92302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10/26/2020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78622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38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image" Target="../media/image1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emf"/><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ags" Target="../tags/tag1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6.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3.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1.emf"/><Relationship Id="rId8"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32.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5" Type="http://schemas.openxmlformats.org/officeDocument/2006/relationships/theme" Target="../theme/theme7.xml"/><Relationship Id="rId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45" r:id="rId17"/>
    <p:sldLayoutId id="2147483847" r:id="rId18"/>
    <p:sldLayoutId id="2147483850" r:id="rId19"/>
    <p:sldLayoutId id="2147483851"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1" r:id="rId26"/>
    <p:sldLayoutId id="2147483752" r:id="rId27"/>
    <p:sldLayoutId id="2147483753" r:id="rId28"/>
    <p:sldLayoutId id="2147483754"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21" r:id="rId2"/>
    <p:sldLayoutId id="2147483822" r:id="rId3"/>
    <p:sldLayoutId id="2147483823" r:id="rId4"/>
    <p:sldLayoutId id="2147483828" r:id="rId5"/>
    <p:sldLayoutId id="2147483831" r:id="rId6"/>
    <p:sldLayoutId id="2147483832" r:id="rId7"/>
    <p:sldLayoutId id="2147483833" r:id="rId8"/>
    <p:sldLayoutId id="2147483834" r:id="rId9"/>
    <p:sldLayoutId id="2147483838" r:id="rId10"/>
    <p:sldLayoutId id="2147483839" r:id="rId11"/>
    <p:sldLayoutId id="2147483840" r:id="rId12"/>
    <p:sldLayoutId id="2147483841" r:id="rId13"/>
    <p:sldLayoutId id="2147483842" r:id="rId14"/>
    <p:sldLayoutId id="2147483843" r:id="rId15"/>
    <p:sldLayoutId id="2147483844" r:id="rId16"/>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6"/>
          <a:stretch>
            <a:fillRect/>
          </a:stretch>
        </p:blipFill>
        <p:spPr>
          <a:xfrm rot="5400000">
            <a:off x="9208748" y="2991033"/>
            <a:ext cx="6858623" cy="876557"/>
          </a:xfrm>
          <a:prstGeom prst="rect">
            <a:avLst/>
          </a:prstGeom>
        </p:spPr>
      </p:pic>
    </p:spTree>
    <p:custDataLst>
      <p:tags r:id="rId34"/>
    </p:custDataLst>
    <p:extLst>
      <p:ext uri="{BB962C8B-B14F-4D97-AF65-F5344CB8AC3E}">
        <p14:creationId xmlns:p14="http://schemas.microsoft.com/office/powerpoint/2010/main" val="213613216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4" r:id="rId26"/>
    <p:sldLayoutId id="2147483885" r:id="rId27"/>
    <p:sldLayoutId id="2147483886" r:id="rId28"/>
    <p:sldLayoutId id="2147483887" r:id="rId29"/>
    <p:sldLayoutId id="2147483888" r:id="rId30"/>
    <p:sldLayoutId id="2147483891" r:id="rId31"/>
    <p:sldLayoutId id="2147483893" r:id="rId3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99455"/>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5" r:id="rId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hyperlink" Target="https://twitch.tv/linotadro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1.jpeg"/><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0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93366196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marR="0" lvl="1" indent="0" algn="l" defTabSz="913420" rtl="0" eaLnBrk="1" fontAlgn="base" latinLnBrk="0" hangingPunct="1">
              <a:lnSpc>
                <a:spcPct val="90000"/>
              </a:lnSpc>
              <a:spcBef>
                <a:spcPts val="600"/>
              </a:spcBef>
              <a:spcAft>
                <a:spcPts val="600"/>
              </a:spcAft>
              <a:buClr>
                <a:srgbClr val="68217A">
                  <a:lumMod val="50000"/>
                </a:srgbClr>
              </a:buClr>
              <a:buSzTx/>
              <a:buFontTx/>
              <a:buNone/>
              <a:tabLst/>
              <a:defRPr/>
            </a:pPr>
            <a:r>
              <a:rPr kumimoji="0" lang="en-US" sz="1961" b="0" i="0" u="none" strike="noStrike" kern="1200" cap="none" spc="0" normalizeH="0" baseline="0" noProof="0" dirty="0">
                <a:ln>
                  <a:noFill/>
                </a:ln>
                <a:solidFill>
                  <a:srgbClr val="3B2E58"/>
                </a:solidFill>
                <a:effectLst/>
                <a:uLnTx/>
                <a:uFillTx/>
                <a:latin typeface="Segoe UI Semibold"/>
                <a:ea typeface="+mn-ea"/>
                <a:cs typeface="+mn-cs"/>
              </a:rPr>
              <a:t>Spark Unifies:</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solidFill>
                  <a:srgbClr val="1A1A1A"/>
                </a:solidFill>
                <a:effectLst/>
                <a:uLnTx/>
                <a:uFillTx/>
                <a:latin typeface="Segoe UI"/>
                <a:ea typeface="ＭＳ Ｐゴシック" charset="-128"/>
                <a:cs typeface="Segoe UI Semilight" panose="020B0402040204020203" pitchFamily="34" charset="0"/>
              </a:rPr>
              <a:t>Batch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Interactive SQL</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Real-time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Machine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Deep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marL="0" marR="0" lvl="0" indent="0" algn="l" defTabSz="914016"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661C5"/>
                </a:solidFill>
                <a:effectLst/>
                <a:uLnTx/>
                <a:uFillTx/>
                <a:latin typeface="Segoe UI"/>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SQL</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Batch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Machine</a:t>
            </a:r>
            <a:b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a:t>
            </a:r>
            <a:r>
              <a:rPr kumimoji="0" lang="en-US" sz="18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MLlib</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GraphX</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Graph</a:t>
            </a:r>
            <a:b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hlinkClick r:id="rId3"/>
              </a:rPr>
              <a:t>http://spark.apache.org</a:t>
            </a:r>
            <a:endPar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Artificial Intelligence &amp; Machine Learning</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r>
              <a:rPr lang="en-US" sz="1050" dirty="0"/>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IoT</a:t>
            </a:r>
          </a:p>
        </p:txBody>
      </p:sp>
    </p:spTree>
    <p:extLst>
      <p:ext uri="{BB962C8B-B14F-4D97-AF65-F5344CB8AC3E}">
        <p14:creationId xmlns:p14="http://schemas.microsoft.com/office/powerpoint/2010/main" val="250366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Crossing the chasm</a:t>
            </a:r>
          </a:p>
        </p:txBody>
      </p:sp>
      <p:pic>
        <p:nvPicPr>
          <p:cNvPr id="2" name="Picture 1">
            <a:extLst>
              <a:ext uri="{FF2B5EF4-FFF2-40B4-BE49-F238E27FC236}">
                <a16:creationId xmlns:a16="http://schemas.microsoft.com/office/drawing/2014/main" id="{F6A32A14-B034-4C94-9AE2-38B7077D51C7}"/>
              </a:ext>
            </a:extLst>
          </p:cNvPr>
          <p:cNvPicPr>
            <a:picLocks noChangeAspect="1"/>
          </p:cNvPicPr>
          <p:nvPr/>
        </p:nvPicPr>
        <p:blipFill>
          <a:blip r:embed="rId2"/>
          <a:stretch>
            <a:fillRect/>
          </a:stretch>
        </p:blipFill>
        <p:spPr>
          <a:xfrm>
            <a:off x="0" y="3021"/>
            <a:ext cx="12192000" cy="6851957"/>
          </a:xfrm>
          <a:prstGeom prst="rect">
            <a:avLst/>
          </a:prstGeom>
        </p:spPr>
      </p:pic>
    </p:spTree>
    <p:extLst>
      <p:ext uri="{BB962C8B-B14F-4D97-AF65-F5344CB8AC3E}">
        <p14:creationId xmlns:p14="http://schemas.microsoft.com/office/powerpoint/2010/main" val="3336960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923F1-BF31-424E-A4DA-7AED4E564EBD}"/>
              </a:ext>
            </a:extLst>
          </p:cNvPr>
          <p:cNvPicPr>
            <a:picLocks noChangeAspect="1"/>
          </p:cNvPicPr>
          <p:nvPr/>
        </p:nvPicPr>
        <p:blipFill>
          <a:blip r:embed="rId2"/>
          <a:stretch>
            <a:fillRect/>
          </a:stretch>
        </p:blipFill>
        <p:spPr>
          <a:xfrm>
            <a:off x="0" y="1092045"/>
            <a:ext cx="12192000" cy="5765955"/>
          </a:xfrm>
          <a:prstGeom prst="rect">
            <a:avLst/>
          </a:prstGeom>
        </p:spPr>
      </p:pic>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Solutions that span edge to cloud</a:t>
            </a:r>
          </a:p>
        </p:txBody>
      </p:sp>
    </p:spTree>
    <p:extLst>
      <p:ext uri="{BB962C8B-B14F-4D97-AF65-F5344CB8AC3E}">
        <p14:creationId xmlns:p14="http://schemas.microsoft.com/office/powerpoint/2010/main" val="324370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The evolution of connected solutions</a:t>
            </a:r>
          </a:p>
        </p:txBody>
      </p:sp>
      <p:pic>
        <p:nvPicPr>
          <p:cNvPr id="2" name="Picture 1">
            <a:extLst>
              <a:ext uri="{FF2B5EF4-FFF2-40B4-BE49-F238E27FC236}">
                <a16:creationId xmlns:a16="http://schemas.microsoft.com/office/drawing/2014/main" id="{AE39348E-1112-4162-AE75-9F5E07477103}"/>
              </a:ext>
            </a:extLst>
          </p:cNvPr>
          <p:cNvPicPr>
            <a:picLocks noChangeAspect="1"/>
          </p:cNvPicPr>
          <p:nvPr/>
        </p:nvPicPr>
        <p:blipFill>
          <a:blip r:embed="rId2"/>
          <a:stretch>
            <a:fillRect/>
          </a:stretch>
        </p:blipFill>
        <p:spPr>
          <a:xfrm>
            <a:off x="0" y="1225626"/>
            <a:ext cx="12192000" cy="5595468"/>
          </a:xfrm>
          <a:prstGeom prst="rect">
            <a:avLst/>
          </a:prstGeom>
        </p:spPr>
      </p:pic>
    </p:spTree>
    <p:extLst>
      <p:ext uri="{BB962C8B-B14F-4D97-AF65-F5344CB8AC3E}">
        <p14:creationId xmlns:p14="http://schemas.microsoft.com/office/powerpoint/2010/main" val="236470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Ciprian Jichici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ciprian@solliance.net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Ciprian Jichici</a:t>
            </a:r>
            <a:r>
              <a:rPr kumimoji="0" lang="en-US" sz="1800" b="0" i="0" u="none" strike="noStrike" kern="1200" cap="none" spc="0" normalizeH="0" baseline="0" noProof="0" dirty="0">
                <a:ln>
                  <a:noFill/>
                </a:ln>
                <a:solidFill>
                  <a:srgbClr val="FFFFFF"/>
                </a:solidFill>
                <a:effectLst/>
                <a:uLnTx/>
                <a:uFillTx/>
                <a:latin typeface="Segoe UI"/>
                <a:ea typeface="+mn-ea"/>
                <a:cs typeface="+mn-cs"/>
              </a:rPr>
              <a:t> is the Chief Data Scientist of Solliance, one of the top worldwide Microsoft AI partners.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He is recognized internationally as a Microsoft Regional Director and a Microsoft Most Valuable Professional for Artificial Intelligence and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 Computing, Artificial Intelligence, and Machine Learning are some of the key areas of his expertise spanning 20+ years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6">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EA2077-27D8-49F9-B8E7-C8DFF85BAE55}"/>
              </a:ext>
            </a:extLst>
          </p:cNvPr>
          <p:cNvSpPr/>
          <p:nvPr/>
        </p:nvSpPr>
        <p:spPr>
          <a:xfrm>
            <a:off x="6544214" y="5046618"/>
            <a:ext cx="3571042" cy="454420"/>
          </a:xfrm>
          <a:prstGeom prst="rect">
            <a:avLst/>
          </a:prstGeom>
        </p:spPr>
        <p:txBody>
          <a:bodyPr wrap="none">
            <a:spAutoFit/>
          </a:bodyPr>
          <a:lstStyle/>
          <a:p>
            <a:pPr>
              <a:spcBef>
                <a:spcPts val="1176"/>
              </a:spcBef>
            </a:pPr>
            <a:r>
              <a:rPr lang="en-US" sz="2353" dirty="0">
                <a:cs typeface="Calibri" panose="020F0502020204030204" pitchFamily="34" charset="0"/>
              </a:rPr>
              <a:t>Satya Nadella, </a:t>
            </a:r>
            <a:r>
              <a:rPr lang="en-US" sz="2353" i="1" dirty="0">
                <a:cs typeface="Calibri" panose="020F0502020204030204" pitchFamily="34" charset="0"/>
              </a:rPr>
              <a:t>Hit Refresh</a:t>
            </a:r>
            <a:endParaRPr lang="en-US" sz="1961" i="1" dirty="0">
              <a:cs typeface="Calibri" panose="020F0502020204030204" pitchFamily="34" charset="0"/>
            </a:endParaRPr>
          </a:p>
        </p:txBody>
      </p:sp>
      <p:grpSp>
        <p:nvGrpSpPr>
          <p:cNvPr id="6" name="Group 5">
            <a:extLst>
              <a:ext uri="{FF2B5EF4-FFF2-40B4-BE49-F238E27FC236}">
                <a16:creationId xmlns:a16="http://schemas.microsoft.com/office/drawing/2014/main" id="{0B95474D-1E51-488E-9BEC-7C9E86090763}"/>
              </a:ext>
            </a:extLst>
          </p:cNvPr>
          <p:cNvGrpSpPr/>
          <p:nvPr/>
        </p:nvGrpSpPr>
        <p:grpSpPr>
          <a:xfrm>
            <a:off x="1323412" y="1164921"/>
            <a:ext cx="9480062" cy="4529864"/>
            <a:chOff x="1189038" y="1347442"/>
            <a:chExt cx="9670157" cy="4620697"/>
          </a:xfrm>
        </p:grpSpPr>
        <p:sp>
          <p:nvSpPr>
            <p:cNvPr id="3" name="Rectangle 2">
              <a:extLst>
                <a:ext uri="{FF2B5EF4-FFF2-40B4-BE49-F238E27FC236}">
                  <a16:creationId xmlns:a16="http://schemas.microsoft.com/office/drawing/2014/main" id="{4385631E-E800-4D08-9E42-D7E369952A0D}"/>
                </a:ext>
              </a:extLst>
            </p:cNvPr>
            <p:cNvSpPr/>
            <p:nvPr/>
          </p:nvSpPr>
          <p:spPr>
            <a:xfrm>
              <a:off x="1967175" y="1958379"/>
              <a:ext cx="8502126" cy="3048828"/>
            </a:xfrm>
            <a:prstGeom prst="rect">
              <a:avLst/>
            </a:prstGeom>
          </p:spPr>
          <p:txBody>
            <a:bodyPr wrap="square">
              <a:spAutoFit/>
            </a:bodyPr>
            <a:lstStyle/>
            <a:p>
              <a:r>
                <a:rPr lang="en-US" sz="3137" dirty="0">
                  <a:gradFill>
                    <a:gsLst>
                      <a:gs pos="0">
                        <a:schemeClr val="tx1"/>
                      </a:gs>
                      <a:gs pos="100000">
                        <a:schemeClr val="tx1"/>
                      </a:gs>
                    </a:gsLst>
                  </a:gradFill>
                  <a:cs typeface="Calibri" panose="020F0502020204030204" pitchFamily="34" charset="0"/>
                </a:rPr>
                <a:t>Today we don’t think of aviation as ‘artificial flight’—it’s simply flight. In the same way, we shouldn’t think of technological intelligence as artificial, but rather as intelligence that serves to augment human capabilities and capacities.</a:t>
              </a:r>
              <a:endParaRPr lang="en-US" sz="2353" dirty="0">
                <a:gradFill>
                  <a:gsLst>
                    <a:gs pos="0">
                      <a:schemeClr val="tx1"/>
                    </a:gs>
                    <a:gs pos="100000">
                      <a:schemeClr val="tx1"/>
                    </a:gs>
                  </a:gsLst>
                </a:gradFill>
                <a:cs typeface="Calibri" panose="020F0502020204030204" pitchFamily="34" charset="0"/>
              </a:endParaRPr>
            </a:p>
          </p:txBody>
        </p:sp>
        <p:sp>
          <p:nvSpPr>
            <p:cNvPr id="4" name="TextBox 3">
              <a:extLst>
                <a:ext uri="{FF2B5EF4-FFF2-40B4-BE49-F238E27FC236}">
                  <a16:creationId xmlns:a16="http://schemas.microsoft.com/office/drawing/2014/main" id="{4F2079C2-5BEF-486C-A5D7-D86B12A5ACE0}"/>
                </a:ext>
              </a:extLst>
            </p:cNvPr>
            <p:cNvSpPr txBox="1"/>
            <p:nvPr/>
          </p:nvSpPr>
          <p:spPr>
            <a:xfrm>
              <a:off x="1189038" y="1347442"/>
              <a:ext cx="1932972" cy="1888209"/>
            </a:xfrm>
            <a:prstGeom prst="rect">
              <a:avLst/>
            </a:prstGeom>
            <a:noFill/>
          </p:spPr>
          <p:txBody>
            <a:bodyPr wrap="square" lIns="179285" tIns="143428" rIns="179285" bIns="143428" rtlCol="0">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sp>
          <p:nvSpPr>
            <p:cNvPr id="5" name="Rectangle 4">
              <a:extLst>
                <a:ext uri="{FF2B5EF4-FFF2-40B4-BE49-F238E27FC236}">
                  <a16:creationId xmlns:a16="http://schemas.microsoft.com/office/drawing/2014/main" id="{F8BE8711-FE5F-4696-BB39-34EC38577854}"/>
                </a:ext>
              </a:extLst>
            </p:cNvPr>
            <p:cNvSpPr/>
            <p:nvPr/>
          </p:nvSpPr>
          <p:spPr>
            <a:xfrm>
              <a:off x="10114876" y="4281322"/>
              <a:ext cx="744319" cy="1686817"/>
            </a:xfrm>
            <a:prstGeom prst="rect">
              <a:avLst/>
            </a:prstGeom>
          </p:spPr>
          <p:txBody>
            <a:bodyPr wrap="none">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grpSp>
    </p:spTree>
    <p:extLst>
      <p:ext uri="{BB962C8B-B14F-4D97-AF65-F5344CB8AC3E}">
        <p14:creationId xmlns:p14="http://schemas.microsoft.com/office/powerpoint/2010/main" val="212167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6"/>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72479E-6 5.31094E-7 L 3.72479E-6 0.04358 " pathEditMode="relative" rAng="0" ptsTypes="AA">
                                      <p:cBhvr>
                                        <p:cTn id="14" dur="500" spd="-100000" fill="hold"/>
                                        <p:tgtEl>
                                          <p:spTgt spid="2"/>
                                        </p:tgtEl>
                                        <p:attrNameLst>
                                          <p:attrName>ppt_x</p:attrName>
                                          <p:attrName>ppt_y</p:attrName>
                                        </p:attrNameLst>
                                      </p:cBhvr>
                                      <p:rCtr x="0" y="217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Data</a:t>
            </a:r>
            <a:br>
              <a:rPr lang="en-US" dirty="0"/>
            </a:br>
            <a:r>
              <a:rPr lang="en-US" sz="3137" dirty="0">
                <a:solidFill>
                  <a:schemeClr val="tx1"/>
                </a:solidFill>
              </a:rPr>
              <a:t>By how we work with it</a:t>
            </a:r>
          </a:p>
        </p:txBody>
      </p:sp>
      <p:sp>
        <p:nvSpPr>
          <p:cNvPr id="16" name="Rectangle 15"/>
          <p:cNvSpPr/>
          <p:nvPr/>
        </p:nvSpPr>
        <p:spPr>
          <a:xfrm>
            <a:off x="418644" y="2159065"/>
            <a:ext cx="11199811" cy="3769253"/>
          </a:xfrm>
          <a:prstGeom prst="rect">
            <a:avLst/>
          </a:prstGeom>
          <a:solidFill>
            <a:schemeClr val="bg1">
              <a:lumMod val="85000"/>
            </a:schemeClr>
          </a:solidFill>
          <a:ln>
            <a:noFill/>
            <a:tailEnd type="stealth" w="lg" len="lg"/>
          </a:ln>
        </p:spPr>
        <p:style>
          <a:lnRef idx="1">
            <a:schemeClr val="dk1"/>
          </a:lnRef>
          <a:fillRef idx="3">
            <a:schemeClr val="dk1"/>
          </a:fillRef>
          <a:effectRef idx="2">
            <a:schemeClr val="dk1"/>
          </a:effectRef>
          <a:fontRef idx="minor">
            <a:schemeClr val="lt1"/>
          </a:fontRef>
        </p:style>
        <p:txBody>
          <a:bodyPr rtlCol="0" anchor="ctr"/>
          <a:lstStyle/>
          <a:p>
            <a:pPr algn="ctr" defTabSz="914367"/>
            <a:endParaRPr lang="en-US">
              <a:solidFill>
                <a:srgbClr val="D83B01"/>
              </a:solidFill>
              <a:latin typeface="Segoe UI Semilight"/>
            </a:endParaRPr>
          </a:p>
        </p:txBody>
      </p:sp>
      <p:grpSp>
        <p:nvGrpSpPr>
          <p:cNvPr id="17" name="Group 16"/>
          <p:cNvGrpSpPr/>
          <p:nvPr/>
        </p:nvGrpSpPr>
        <p:grpSpPr>
          <a:xfrm>
            <a:off x="613703" y="2332784"/>
            <a:ext cx="3428514" cy="3371428"/>
            <a:chOff x="650700" y="2269340"/>
            <a:chExt cx="3429000" cy="3371906"/>
          </a:xfrm>
        </p:grpSpPr>
        <p:sp>
          <p:nvSpPr>
            <p:cNvPr id="18" name="Rectangle 17"/>
            <p:cNvSpPr/>
            <p:nvPr/>
          </p:nvSpPr>
          <p:spPr>
            <a:xfrm>
              <a:off x="650700" y="2269340"/>
              <a:ext cx="3429000" cy="838200"/>
            </a:xfrm>
            <a:prstGeom prst="rect">
              <a:avLst/>
            </a:prstGeom>
            <a:solidFill>
              <a:schemeClr val="accent4"/>
            </a:solidFill>
            <a:ln>
              <a:tailEnd type="stealth" w="lg" len="lg"/>
            </a:ln>
          </p:spPr>
          <p:style>
            <a:lnRef idx="1">
              <a:schemeClr val="accent4"/>
            </a:lnRef>
            <a:fillRef idx="3">
              <a:schemeClr val="accent4"/>
            </a:fillRef>
            <a:effectRef idx="2">
              <a:schemeClr val="accent4"/>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Operational data</a:t>
              </a:r>
            </a:p>
          </p:txBody>
        </p:sp>
        <p:sp>
          <p:nvSpPr>
            <p:cNvPr id="21" name="TextBox 20"/>
            <p:cNvSpPr txBox="1"/>
            <p:nvPr/>
          </p:nvSpPr>
          <p:spPr>
            <a:xfrm>
              <a:off x="770926" y="3183740"/>
              <a:ext cx="3058531" cy="2457506"/>
            </a:xfrm>
            <a:prstGeom prst="rect">
              <a:avLst/>
            </a:prstGeom>
            <a:noFill/>
          </p:spPr>
          <p:txBody>
            <a:bodyPr wrap="square" rtlCol="0">
              <a:noAutofit/>
            </a:bodyPr>
            <a:lstStyle/>
            <a:p>
              <a:pPr marL="0" lvl="1" defTabSz="914367">
                <a:buClr>
                  <a:srgbClr val="353535"/>
                </a:buClr>
              </a:pPr>
              <a:r>
                <a:rPr lang="en-US" sz="1961" dirty="0">
                  <a:solidFill>
                    <a:schemeClr val="tx2"/>
                  </a:solidFill>
                  <a:latin typeface="Segoe UI Light" pitchFamily="34" charset="0"/>
                </a:rPr>
                <a:t>Read/write data used by applications to keep current state</a:t>
              </a:r>
            </a:p>
            <a:p>
              <a:pPr marL="0" lvl="1" defTabSz="914367">
                <a:buClr>
                  <a:srgbClr val="353535"/>
                </a:buClr>
              </a:pPr>
              <a:endParaRPr lang="en-US" sz="1961" dirty="0">
                <a:solidFill>
                  <a:schemeClr val="tx2"/>
                </a:solidFill>
                <a:latin typeface="Segoe UI Light" pitchFamily="34" charset="0"/>
              </a:endParaRPr>
            </a:p>
            <a:p>
              <a:pPr marL="0" lvl="1" defTabSz="914367">
                <a:buClr>
                  <a:srgbClr val="353535"/>
                </a:buClr>
              </a:pPr>
              <a:r>
                <a:rPr lang="en-US" sz="1961" b="1" i="1" dirty="0">
                  <a:solidFill>
                    <a:schemeClr val="tx2"/>
                  </a:solidFill>
                  <a:latin typeface="Segoe UI Light" pitchFamily="34" charset="0"/>
                </a:rPr>
                <a:t>Examples:</a:t>
              </a:r>
              <a:r>
                <a:rPr lang="en-US" sz="1961" i="1" dirty="0">
                  <a:solidFill>
                    <a:schemeClr val="tx2"/>
                  </a:solidFill>
                  <a:latin typeface="Segoe UI Light" pitchFamily="34" charset="0"/>
                </a:rPr>
                <a:t> </a:t>
              </a:r>
              <a:r>
                <a:rPr lang="en-US" sz="1961" dirty="0">
                  <a:solidFill>
                    <a:schemeClr val="tx2"/>
                  </a:solidFill>
                  <a:latin typeface="Segoe UI Light" pitchFamily="34" charset="0"/>
                </a:rPr>
                <a:t>Order info in an ecommerce application, customer info in a CRM application</a:t>
              </a:r>
            </a:p>
          </p:txBody>
        </p:sp>
      </p:grpSp>
      <p:grpSp>
        <p:nvGrpSpPr>
          <p:cNvPr id="22" name="Group 21"/>
          <p:cNvGrpSpPr/>
          <p:nvPr/>
        </p:nvGrpSpPr>
        <p:grpSpPr>
          <a:xfrm>
            <a:off x="4309874" y="2332785"/>
            <a:ext cx="3428514" cy="3072619"/>
            <a:chOff x="4347395" y="2269340"/>
            <a:chExt cx="3429000" cy="3073055"/>
          </a:xfrm>
        </p:grpSpPr>
        <p:sp>
          <p:nvSpPr>
            <p:cNvPr id="24" name="Rectangle 23"/>
            <p:cNvSpPr/>
            <p:nvPr/>
          </p:nvSpPr>
          <p:spPr>
            <a:xfrm>
              <a:off x="4347395" y="2269340"/>
              <a:ext cx="3429000" cy="838200"/>
            </a:xfrm>
            <a:prstGeom prst="rect">
              <a:avLst/>
            </a:prstGeom>
            <a:solidFill>
              <a:schemeClr val="accent2"/>
            </a:solidFill>
            <a:ln>
              <a:tailEnd type="stealth" w="lg" len="lg"/>
            </a:ln>
          </p:spPr>
          <p:style>
            <a:lnRef idx="1">
              <a:schemeClr val="accent2"/>
            </a:lnRef>
            <a:fillRef idx="3">
              <a:schemeClr val="accent2"/>
            </a:fillRef>
            <a:effectRef idx="2">
              <a:schemeClr val="accent2"/>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Analytical data</a:t>
              </a:r>
            </a:p>
          </p:txBody>
        </p:sp>
        <p:sp>
          <p:nvSpPr>
            <p:cNvPr id="25" name="TextBox 24"/>
            <p:cNvSpPr txBox="1"/>
            <p:nvPr/>
          </p:nvSpPr>
          <p:spPr>
            <a:xfrm>
              <a:off x="4418012" y="3183740"/>
              <a:ext cx="28194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Read-only historical data used for analysis</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a:t>
              </a:r>
              <a:r>
                <a:rPr lang="en-US" sz="1961" dirty="0">
                  <a:solidFill>
                    <a:schemeClr val="tx2"/>
                  </a:solidFill>
                </a:rPr>
                <a:t> Data warehouses, machine learning data</a:t>
              </a:r>
            </a:p>
          </p:txBody>
        </p:sp>
      </p:grpSp>
      <p:grpSp>
        <p:nvGrpSpPr>
          <p:cNvPr id="26" name="Group 25"/>
          <p:cNvGrpSpPr/>
          <p:nvPr/>
        </p:nvGrpSpPr>
        <p:grpSpPr>
          <a:xfrm>
            <a:off x="8006044" y="2332785"/>
            <a:ext cx="3428514" cy="3072619"/>
            <a:chOff x="8044090" y="2269340"/>
            <a:chExt cx="3429000" cy="3073055"/>
          </a:xfrm>
        </p:grpSpPr>
        <p:sp>
          <p:nvSpPr>
            <p:cNvPr id="27" name="Rectangle 26"/>
            <p:cNvSpPr/>
            <p:nvPr/>
          </p:nvSpPr>
          <p:spPr>
            <a:xfrm>
              <a:off x="8044090" y="2269340"/>
              <a:ext cx="3429000" cy="838200"/>
            </a:xfrm>
            <a:prstGeom prst="rect">
              <a:avLst/>
            </a:prstGeom>
            <a:solidFill>
              <a:schemeClr val="accent1"/>
            </a:solidFill>
            <a:ln>
              <a:tailEnd type="stealth" w="lg" len="lg"/>
            </a:ln>
          </p:spPr>
          <p:style>
            <a:lnRef idx="1">
              <a:schemeClr val="accent1"/>
            </a:lnRef>
            <a:fillRef idx="3">
              <a:schemeClr val="accent1"/>
            </a:fillRef>
            <a:effectRef idx="2">
              <a:schemeClr val="accent1"/>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Streaming data</a:t>
              </a:r>
            </a:p>
          </p:txBody>
        </p:sp>
        <p:sp>
          <p:nvSpPr>
            <p:cNvPr id="28" name="TextBox 27"/>
            <p:cNvSpPr txBox="1"/>
            <p:nvPr/>
          </p:nvSpPr>
          <p:spPr>
            <a:xfrm>
              <a:off x="8044090" y="3183740"/>
              <a:ext cx="34290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Data produced and processed in real time </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 </a:t>
              </a:r>
              <a:r>
                <a:rPr lang="en-US" sz="1961" dirty="0">
                  <a:solidFill>
                    <a:schemeClr val="tx2"/>
                  </a:solidFill>
                </a:rPr>
                <a:t>Internet of Things (IoT), e.g., sensor data</a:t>
              </a:r>
            </a:p>
          </p:txBody>
        </p:sp>
      </p:grpSp>
    </p:spTree>
    <p:extLst>
      <p:ext uri="{BB962C8B-B14F-4D97-AF65-F5344CB8AC3E}">
        <p14:creationId xmlns:p14="http://schemas.microsoft.com/office/powerpoint/2010/main" val="37535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Lambda architecture</a:t>
            </a:r>
          </a:p>
        </p:txBody>
      </p:sp>
      <p:grpSp>
        <p:nvGrpSpPr>
          <p:cNvPr id="2" name="Group 1">
            <a:extLst>
              <a:ext uri="{FF2B5EF4-FFF2-40B4-BE49-F238E27FC236}">
                <a16:creationId xmlns:a16="http://schemas.microsoft.com/office/drawing/2014/main" id="{77AB68A6-0B43-4C00-9669-2DD69DFDFE2F}"/>
              </a:ext>
            </a:extLst>
          </p:cNvPr>
          <p:cNvGrpSpPr/>
          <p:nvPr/>
        </p:nvGrpSpPr>
        <p:grpSpPr>
          <a:xfrm>
            <a:off x="903265" y="1952366"/>
            <a:ext cx="9657417" cy="4125799"/>
            <a:chOff x="658168" y="2164469"/>
            <a:chExt cx="9657417" cy="4125799"/>
          </a:xfrm>
        </p:grpSpPr>
        <p:sp>
          <p:nvSpPr>
            <p:cNvPr id="5" name="Flowchart: Alternate Process 4">
              <a:extLst>
                <a:ext uri="{FF2B5EF4-FFF2-40B4-BE49-F238E27FC236}">
                  <a16:creationId xmlns:a16="http://schemas.microsoft.com/office/drawing/2014/main" id="{E50E8617-A247-4962-9919-384BFD4512ED}"/>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lowchart: Alternate Process 5">
              <a:extLst>
                <a:ext uri="{FF2B5EF4-FFF2-40B4-BE49-F238E27FC236}">
                  <a16:creationId xmlns:a16="http://schemas.microsoft.com/office/drawing/2014/main" id="{B6ABF2FA-E5A1-4E5C-854E-FA9A0B3CF6C4}"/>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FB60B5AF-DC97-44EE-A820-2E2B005E0B42}"/>
                </a:ext>
              </a:extLst>
            </p:cNvPr>
            <p:cNvGrpSpPr/>
            <p:nvPr/>
          </p:nvGrpSpPr>
          <p:grpSpPr>
            <a:xfrm>
              <a:off x="3978617" y="4619383"/>
              <a:ext cx="2261409" cy="1123247"/>
              <a:chOff x="3978617" y="4619383"/>
              <a:chExt cx="2261409" cy="1123247"/>
            </a:xfrm>
          </p:grpSpPr>
          <p:sp>
            <p:nvSpPr>
              <p:cNvPr id="8" name="Rectangle 7">
                <a:extLst>
                  <a:ext uri="{FF2B5EF4-FFF2-40B4-BE49-F238E27FC236}">
                    <a16:creationId xmlns:a16="http://schemas.microsoft.com/office/drawing/2014/main" id="{1C2051F3-5D00-481B-9485-E8B9F7E57D3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Batch Layer</a:t>
                </a:r>
              </a:p>
            </p:txBody>
          </p:sp>
          <p:sp>
            <p:nvSpPr>
              <p:cNvPr id="9" name="Rectangle 8">
                <a:extLst>
                  <a:ext uri="{FF2B5EF4-FFF2-40B4-BE49-F238E27FC236}">
                    <a16:creationId xmlns:a16="http://schemas.microsoft.com/office/drawing/2014/main" id="{EE4A69EE-5E57-4961-A7EA-905619758146}"/>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Master Data</a:t>
                </a:r>
              </a:p>
            </p:txBody>
          </p:sp>
        </p:grpSp>
        <p:grpSp>
          <p:nvGrpSpPr>
            <p:cNvPr id="10" name="Group 9">
              <a:extLst>
                <a:ext uri="{FF2B5EF4-FFF2-40B4-BE49-F238E27FC236}">
                  <a16:creationId xmlns:a16="http://schemas.microsoft.com/office/drawing/2014/main" id="{1DAE4BC3-254F-41CE-9750-532B00E97D23}"/>
                </a:ext>
              </a:extLst>
            </p:cNvPr>
            <p:cNvGrpSpPr/>
            <p:nvPr/>
          </p:nvGrpSpPr>
          <p:grpSpPr>
            <a:xfrm>
              <a:off x="6718583" y="4621548"/>
              <a:ext cx="2261409" cy="1123247"/>
              <a:chOff x="3853128" y="4621548"/>
              <a:chExt cx="2261409" cy="1123247"/>
            </a:xfrm>
          </p:grpSpPr>
          <p:sp>
            <p:nvSpPr>
              <p:cNvPr id="11" name="Rectangle 10">
                <a:extLst>
                  <a:ext uri="{FF2B5EF4-FFF2-40B4-BE49-F238E27FC236}">
                    <a16:creationId xmlns:a16="http://schemas.microsoft.com/office/drawing/2014/main" id="{17F762F6-220D-47F0-884D-3055F99A6368}"/>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Serving Layer</a:t>
                </a:r>
              </a:p>
            </p:txBody>
          </p:sp>
          <p:sp>
            <p:nvSpPr>
              <p:cNvPr id="12" name="Rectangle 11">
                <a:extLst>
                  <a:ext uri="{FF2B5EF4-FFF2-40B4-BE49-F238E27FC236}">
                    <a16:creationId xmlns:a16="http://schemas.microsoft.com/office/drawing/2014/main" id="{F481869C-8C22-4D01-A650-B7B6E0AEEB03}"/>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Batch Views</a:t>
                </a:r>
              </a:p>
            </p:txBody>
          </p:sp>
        </p:grpSp>
        <p:grpSp>
          <p:nvGrpSpPr>
            <p:cNvPr id="13" name="Group 12">
              <a:extLst>
                <a:ext uri="{FF2B5EF4-FFF2-40B4-BE49-F238E27FC236}">
                  <a16:creationId xmlns:a16="http://schemas.microsoft.com/office/drawing/2014/main" id="{399054F5-3777-40BC-A46C-CDAB14449397}"/>
                </a:ext>
              </a:extLst>
            </p:cNvPr>
            <p:cNvGrpSpPr/>
            <p:nvPr/>
          </p:nvGrpSpPr>
          <p:grpSpPr>
            <a:xfrm>
              <a:off x="3978617" y="2390324"/>
              <a:ext cx="2261409" cy="1123247"/>
              <a:chOff x="3978617" y="4619383"/>
              <a:chExt cx="2261409" cy="1123247"/>
            </a:xfrm>
          </p:grpSpPr>
          <p:sp>
            <p:nvSpPr>
              <p:cNvPr id="14" name="Rectangle 13">
                <a:extLst>
                  <a:ext uri="{FF2B5EF4-FFF2-40B4-BE49-F238E27FC236}">
                    <a16:creationId xmlns:a16="http://schemas.microsoft.com/office/drawing/2014/main" id="{DCB86A9B-47C3-40A9-B075-E68470A9307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Speed Layer</a:t>
                </a:r>
              </a:p>
            </p:txBody>
          </p:sp>
          <p:sp>
            <p:nvSpPr>
              <p:cNvPr id="15" name="Rectangle 14">
                <a:extLst>
                  <a:ext uri="{FF2B5EF4-FFF2-40B4-BE49-F238E27FC236}">
                    <a16:creationId xmlns:a16="http://schemas.microsoft.com/office/drawing/2014/main" id="{A91F442D-C5E6-42ED-99F8-9D2AC21618AE}"/>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Real-Time Views</a:t>
                </a:r>
              </a:p>
            </p:txBody>
          </p:sp>
        </p:grpSp>
        <p:sp>
          <p:nvSpPr>
            <p:cNvPr id="16" name="Rectangle 15">
              <a:extLst>
                <a:ext uri="{FF2B5EF4-FFF2-40B4-BE49-F238E27FC236}">
                  <a16:creationId xmlns:a16="http://schemas.microsoft.com/office/drawing/2014/main" id="{C3B394C9-D75D-4A00-861B-7FB14666F4C0}"/>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Analytics Client</a:t>
              </a:r>
            </a:p>
          </p:txBody>
        </p:sp>
        <p:grpSp>
          <p:nvGrpSpPr>
            <p:cNvPr id="17" name="Group 16">
              <a:extLst>
                <a:ext uri="{FF2B5EF4-FFF2-40B4-BE49-F238E27FC236}">
                  <a16:creationId xmlns:a16="http://schemas.microsoft.com/office/drawing/2014/main" id="{B0874BF6-4F95-4E9B-A2D7-DA6C9D0C7BB2}"/>
                </a:ext>
              </a:extLst>
            </p:cNvPr>
            <p:cNvGrpSpPr/>
            <p:nvPr/>
          </p:nvGrpSpPr>
          <p:grpSpPr>
            <a:xfrm>
              <a:off x="658168" y="3142422"/>
              <a:ext cx="2555405" cy="1885320"/>
              <a:chOff x="472273" y="2595942"/>
              <a:chExt cx="2555405" cy="1885320"/>
            </a:xfrm>
          </p:grpSpPr>
          <p:grpSp>
            <p:nvGrpSpPr>
              <p:cNvPr id="18" name="Group 17">
                <a:extLst>
                  <a:ext uri="{FF2B5EF4-FFF2-40B4-BE49-F238E27FC236}">
                    <a16:creationId xmlns:a16="http://schemas.microsoft.com/office/drawing/2014/main" id="{90B68FB2-936B-463C-BCC5-3D7FEA8C1983}"/>
                  </a:ext>
                </a:extLst>
              </p:cNvPr>
              <p:cNvGrpSpPr/>
              <p:nvPr/>
            </p:nvGrpSpPr>
            <p:grpSpPr>
              <a:xfrm>
                <a:off x="472273" y="2595942"/>
                <a:ext cx="2555405" cy="212572"/>
                <a:chOff x="472273" y="2595942"/>
                <a:chExt cx="2555405" cy="212572"/>
              </a:xfrm>
            </p:grpSpPr>
            <p:sp>
              <p:nvSpPr>
                <p:cNvPr id="61" name="Flowchart: Process 60">
                  <a:extLst>
                    <a:ext uri="{FF2B5EF4-FFF2-40B4-BE49-F238E27FC236}">
                      <a16:creationId xmlns:a16="http://schemas.microsoft.com/office/drawing/2014/main" id="{95F76C0D-E6A7-4483-8E44-059F7C58C18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lowchart: Process 61">
                  <a:extLst>
                    <a:ext uri="{FF2B5EF4-FFF2-40B4-BE49-F238E27FC236}">
                      <a16:creationId xmlns:a16="http://schemas.microsoft.com/office/drawing/2014/main" id="{7513BC1A-8E6E-4760-8D95-1C129E4D7F66}"/>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lowchart: Process 62">
                  <a:extLst>
                    <a:ext uri="{FF2B5EF4-FFF2-40B4-BE49-F238E27FC236}">
                      <a16:creationId xmlns:a16="http://schemas.microsoft.com/office/drawing/2014/main" id="{C085C342-81F8-44BF-AC5C-FDCE3D2A29B8}"/>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lowchart: Process 63">
                  <a:extLst>
                    <a:ext uri="{FF2B5EF4-FFF2-40B4-BE49-F238E27FC236}">
                      <a16:creationId xmlns:a16="http://schemas.microsoft.com/office/drawing/2014/main" id="{308530A3-1CA8-49C1-8D67-977CFEE138FA}"/>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lowchart: Process 64">
                  <a:extLst>
                    <a:ext uri="{FF2B5EF4-FFF2-40B4-BE49-F238E27FC236}">
                      <a16:creationId xmlns:a16="http://schemas.microsoft.com/office/drawing/2014/main" id="{D3193DA6-5BBA-4CD3-95BB-72361A5C187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lowchart: Process 65">
                  <a:extLst>
                    <a:ext uri="{FF2B5EF4-FFF2-40B4-BE49-F238E27FC236}">
                      <a16:creationId xmlns:a16="http://schemas.microsoft.com/office/drawing/2014/main" id="{E50E53C7-64C2-492A-8D5D-71754FEA0997}"/>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97F62556-AFF0-4947-84DA-ACBF8A4341AB}"/>
                  </a:ext>
                </a:extLst>
              </p:cNvPr>
              <p:cNvGrpSpPr/>
              <p:nvPr/>
            </p:nvGrpSpPr>
            <p:grpSpPr>
              <a:xfrm>
                <a:off x="472273" y="2872201"/>
                <a:ext cx="2555405" cy="212572"/>
                <a:chOff x="472273" y="2595942"/>
                <a:chExt cx="2555405" cy="212572"/>
              </a:xfrm>
            </p:grpSpPr>
            <p:sp>
              <p:nvSpPr>
                <p:cNvPr id="55" name="Flowchart: Process 54">
                  <a:extLst>
                    <a:ext uri="{FF2B5EF4-FFF2-40B4-BE49-F238E27FC236}">
                      <a16:creationId xmlns:a16="http://schemas.microsoft.com/office/drawing/2014/main" id="{AFEC33EE-93AD-4D5B-B392-7F46BF7EC0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lowchart: Process 55">
                  <a:extLst>
                    <a:ext uri="{FF2B5EF4-FFF2-40B4-BE49-F238E27FC236}">
                      <a16:creationId xmlns:a16="http://schemas.microsoft.com/office/drawing/2014/main" id="{C05A0CE7-BA3A-47D7-88F3-F5E102F7283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lowchart: Process 56">
                  <a:extLst>
                    <a:ext uri="{FF2B5EF4-FFF2-40B4-BE49-F238E27FC236}">
                      <a16:creationId xmlns:a16="http://schemas.microsoft.com/office/drawing/2014/main" id="{D4AC5E10-5E4A-435D-9A56-F221B13894F3}"/>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lowchart: Process 57">
                  <a:extLst>
                    <a:ext uri="{FF2B5EF4-FFF2-40B4-BE49-F238E27FC236}">
                      <a16:creationId xmlns:a16="http://schemas.microsoft.com/office/drawing/2014/main" id="{319F05AD-097F-4D0B-8171-CDA0B36DAEC6}"/>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lowchart: Process 58">
                  <a:extLst>
                    <a:ext uri="{FF2B5EF4-FFF2-40B4-BE49-F238E27FC236}">
                      <a16:creationId xmlns:a16="http://schemas.microsoft.com/office/drawing/2014/main" id="{F42DE8B4-9D7C-4234-A1FB-3DCB3999D20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lowchart: Process 59">
                  <a:extLst>
                    <a:ext uri="{FF2B5EF4-FFF2-40B4-BE49-F238E27FC236}">
                      <a16:creationId xmlns:a16="http://schemas.microsoft.com/office/drawing/2014/main" id="{25C4BF10-A057-4C92-A731-16145634175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6D6639B1-6CC8-448B-A842-2B7755F911FC}"/>
                  </a:ext>
                </a:extLst>
              </p:cNvPr>
              <p:cNvGrpSpPr/>
              <p:nvPr/>
            </p:nvGrpSpPr>
            <p:grpSpPr>
              <a:xfrm>
                <a:off x="472273" y="3148530"/>
                <a:ext cx="2555405" cy="212572"/>
                <a:chOff x="472273" y="2595942"/>
                <a:chExt cx="2555405" cy="212572"/>
              </a:xfrm>
            </p:grpSpPr>
            <p:sp>
              <p:nvSpPr>
                <p:cNvPr id="49" name="Flowchart: Process 48">
                  <a:extLst>
                    <a:ext uri="{FF2B5EF4-FFF2-40B4-BE49-F238E27FC236}">
                      <a16:creationId xmlns:a16="http://schemas.microsoft.com/office/drawing/2014/main" id="{0B7123BF-E48A-42B9-98C8-496B78A5AD45}"/>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lowchart: Process 49">
                  <a:extLst>
                    <a:ext uri="{FF2B5EF4-FFF2-40B4-BE49-F238E27FC236}">
                      <a16:creationId xmlns:a16="http://schemas.microsoft.com/office/drawing/2014/main" id="{6731AB27-0CD3-40FA-95FE-A994AB46AC1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lowchart: Process 50">
                  <a:extLst>
                    <a:ext uri="{FF2B5EF4-FFF2-40B4-BE49-F238E27FC236}">
                      <a16:creationId xmlns:a16="http://schemas.microsoft.com/office/drawing/2014/main" id="{3BECDE48-854E-439F-841E-03BF25B0B9E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lowchart: Process 51">
                  <a:extLst>
                    <a:ext uri="{FF2B5EF4-FFF2-40B4-BE49-F238E27FC236}">
                      <a16:creationId xmlns:a16="http://schemas.microsoft.com/office/drawing/2014/main" id="{58FEBE6E-833E-40A7-BF9B-41E4CFCC556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lowchart: Process 52">
                  <a:extLst>
                    <a:ext uri="{FF2B5EF4-FFF2-40B4-BE49-F238E27FC236}">
                      <a16:creationId xmlns:a16="http://schemas.microsoft.com/office/drawing/2014/main" id="{976B1A11-F187-4687-9895-2DE33DC4FFC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lowchart: Process 53">
                  <a:extLst>
                    <a:ext uri="{FF2B5EF4-FFF2-40B4-BE49-F238E27FC236}">
                      <a16:creationId xmlns:a16="http://schemas.microsoft.com/office/drawing/2014/main" id="{17B59F05-039F-4C9E-AEDE-033505F6A42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4A41A8AD-4CE6-4F74-A9EC-29C050E3833F}"/>
                  </a:ext>
                </a:extLst>
              </p:cNvPr>
              <p:cNvGrpSpPr/>
              <p:nvPr/>
            </p:nvGrpSpPr>
            <p:grpSpPr>
              <a:xfrm>
                <a:off x="472273" y="3424859"/>
                <a:ext cx="2555405" cy="212572"/>
                <a:chOff x="472273" y="2595942"/>
                <a:chExt cx="2555405" cy="212572"/>
              </a:xfrm>
            </p:grpSpPr>
            <p:sp>
              <p:nvSpPr>
                <p:cNvPr id="43" name="Flowchart: Process 42">
                  <a:extLst>
                    <a:ext uri="{FF2B5EF4-FFF2-40B4-BE49-F238E27FC236}">
                      <a16:creationId xmlns:a16="http://schemas.microsoft.com/office/drawing/2014/main" id="{0F057BF0-EE86-4ADA-A024-FE1A21B1B43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lowchart: Process 43">
                  <a:extLst>
                    <a:ext uri="{FF2B5EF4-FFF2-40B4-BE49-F238E27FC236}">
                      <a16:creationId xmlns:a16="http://schemas.microsoft.com/office/drawing/2014/main" id="{FC6DBED3-7808-4796-9D3C-AA826460239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lowchart: Process 44">
                  <a:extLst>
                    <a:ext uri="{FF2B5EF4-FFF2-40B4-BE49-F238E27FC236}">
                      <a16:creationId xmlns:a16="http://schemas.microsoft.com/office/drawing/2014/main" id="{A4A1DC0E-1EF8-4DF4-8B52-54CE184456C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lowchart: Process 45">
                  <a:extLst>
                    <a:ext uri="{FF2B5EF4-FFF2-40B4-BE49-F238E27FC236}">
                      <a16:creationId xmlns:a16="http://schemas.microsoft.com/office/drawing/2014/main" id="{9FDEAD3A-9022-4865-B312-040CC8416A0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lowchart: Process 46">
                  <a:extLst>
                    <a:ext uri="{FF2B5EF4-FFF2-40B4-BE49-F238E27FC236}">
                      <a16:creationId xmlns:a16="http://schemas.microsoft.com/office/drawing/2014/main" id="{862E4FED-6A76-422D-9DAF-004F1D928809}"/>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lowchart: Process 47">
                  <a:extLst>
                    <a:ext uri="{FF2B5EF4-FFF2-40B4-BE49-F238E27FC236}">
                      <a16:creationId xmlns:a16="http://schemas.microsoft.com/office/drawing/2014/main" id="{D05583FF-C70B-4FE1-A524-19CEF64A7371}"/>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55D2166E-C5F9-4AF9-980E-44DA7D8D7821}"/>
                  </a:ext>
                </a:extLst>
              </p:cNvPr>
              <p:cNvGrpSpPr/>
              <p:nvPr/>
            </p:nvGrpSpPr>
            <p:grpSpPr>
              <a:xfrm>
                <a:off x="472273" y="3706136"/>
                <a:ext cx="2555405" cy="212572"/>
                <a:chOff x="472273" y="2595942"/>
                <a:chExt cx="2555405" cy="212572"/>
              </a:xfrm>
            </p:grpSpPr>
            <p:sp>
              <p:nvSpPr>
                <p:cNvPr id="37" name="Flowchart: Process 36">
                  <a:extLst>
                    <a:ext uri="{FF2B5EF4-FFF2-40B4-BE49-F238E27FC236}">
                      <a16:creationId xmlns:a16="http://schemas.microsoft.com/office/drawing/2014/main" id="{F4FC834F-3D59-4691-8BBD-D42E3C0390FD}"/>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lowchart: Process 37">
                  <a:extLst>
                    <a:ext uri="{FF2B5EF4-FFF2-40B4-BE49-F238E27FC236}">
                      <a16:creationId xmlns:a16="http://schemas.microsoft.com/office/drawing/2014/main" id="{B01FF2EF-A05A-44B0-B344-6DADE65B80DF}"/>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lowchart: Process 38">
                  <a:extLst>
                    <a:ext uri="{FF2B5EF4-FFF2-40B4-BE49-F238E27FC236}">
                      <a16:creationId xmlns:a16="http://schemas.microsoft.com/office/drawing/2014/main" id="{29C1F526-56E6-4E3D-A53F-24F09C1CF4BC}"/>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lowchart: Process 39">
                  <a:extLst>
                    <a:ext uri="{FF2B5EF4-FFF2-40B4-BE49-F238E27FC236}">
                      <a16:creationId xmlns:a16="http://schemas.microsoft.com/office/drawing/2014/main" id="{55291E70-64B6-4CB5-BF63-E2279D71C91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lowchart: Process 40">
                  <a:extLst>
                    <a:ext uri="{FF2B5EF4-FFF2-40B4-BE49-F238E27FC236}">
                      <a16:creationId xmlns:a16="http://schemas.microsoft.com/office/drawing/2014/main" id="{47456E15-1204-4726-9B7F-735A035FD95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lowchart: Process 41">
                  <a:extLst>
                    <a:ext uri="{FF2B5EF4-FFF2-40B4-BE49-F238E27FC236}">
                      <a16:creationId xmlns:a16="http://schemas.microsoft.com/office/drawing/2014/main" id="{EBEA5B5B-1C17-4AE3-BCAB-751986F215F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ED8B11A7-881C-4DA6-8DB7-2EEF690FBAE7}"/>
                  </a:ext>
                </a:extLst>
              </p:cNvPr>
              <p:cNvGrpSpPr/>
              <p:nvPr/>
            </p:nvGrpSpPr>
            <p:grpSpPr>
              <a:xfrm>
                <a:off x="472273" y="3987413"/>
                <a:ext cx="2555405" cy="212572"/>
                <a:chOff x="472273" y="2595942"/>
                <a:chExt cx="2555405" cy="212572"/>
              </a:xfrm>
            </p:grpSpPr>
            <p:sp>
              <p:nvSpPr>
                <p:cNvPr id="31" name="Flowchart: Process 30">
                  <a:extLst>
                    <a:ext uri="{FF2B5EF4-FFF2-40B4-BE49-F238E27FC236}">
                      <a16:creationId xmlns:a16="http://schemas.microsoft.com/office/drawing/2014/main" id="{1B53149D-D741-4373-AEBA-C757B9F80B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lowchart: Process 31">
                  <a:extLst>
                    <a:ext uri="{FF2B5EF4-FFF2-40B4-BE49-F238E27FC236}">
                      <a16:creationId xmlns:a16="http://schemas.microsoft.com/office/drawing/2014/main" id="{A8FB9072-D87C-4E12-9522-B0CA832AA1D9}"/>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lowchart: Process 32">
                  <a:extLst>
                    <a:ext uri="{FF2B5EF4-FFF2-40B4-BE49-F238E27FC236}">
                      <a16:creationId xmlns:a16="http://schemas.microsoft.com/office/drawing/2014/main" id="{0DBA681E-72FB-4F79-967A-903E479335F6}"/>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lowchart: Process 33">
                  <a:extLst>
                    <a:ext uri="{FF2B5EF4-FFF2-40B4-BE49-F238E27FC236}">
                      <a16:creationId xmlns:a16="http://schemas.microsoft.com/office/drawing/2014/main" id="{A66222EF-2EF6-4A44-96ED-8AE6E5F15B3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lowchart: Process 34">
                  <a:extLst>
                    <a:ext uri="{FF2B5EF4-FFF2-40B4-BE49-F238E27FC236}">
                      <a16:creationId xmlns:a16="http://schemas.microsoft.com/office/drawing/2014/main" id="{07C82CA0-CB24-4245-A515-A8697DA85103}"/>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lowchart: Process 35">
                  <a:extLst>
                    <a:ext uri="{FF2B5EF4-FFF2-40B4-BE49-F238E27FC236}">
                      <a16:creationId xmlns:a16="http://schemas.microsoft.com/office/drawing/2014/main" id="{6E5BE621-CE74-45C1-A021-B68DFE43F36B}"/>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5E77F440-6D0A-433F-A790-D02FEAB8E448}"/>
                  </a:ext>
                </a:extLst>
              </p:cNvPr>
              <p:cNvGrpSpPr/>
              <p:nvPr/>
            </p:nvGrpSpPr>
            <p:grpSpPr>
              <a:xfrm>
                <a:off x="472273" y="4268690"/>
                <a:ext cx="2555405" cy="212572"/>
                <a:chOff x="472273" y="2595942"/>
                <a:chExt cx="2555405" cy="212572"/>
              </a:xfrm>
            </p:grpSpPr>
            <p:sp>
              <p:nvSpPr>
                <p:cNvPr id="25" name="Flowchart: Process 24">
                  <a:extLst>
                    <a:ext uri="{FF2B5EF4-FFF2-40B4-BE49-F238E27FC236}">
                      <a16:creationId xmlns:a16="http://schemas.microsoft.com/office/drawing/2014/main" id="{63A3DA8D-0BCE-40DC-BB85-E1F19319A24A}"/>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lowchart: Process 25">
                  <a:extLst>
                    <a:ext uri="{FF2B5EF4-FFF2-40B4-BE49-F238E27FC236}">
                      <a16:creationId xmlns:a16="http://schemas.microsoft.com/office/drawing/2014/main" id="{B765B0E2-DA74-4845-8974-8CFA712C5E1B}"/>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lowchart: Process 26">
                  <a:extLst>
                    <a:ext uri="{FF2B5EF4-FFF2-40B4-BE49-F238E27FC236}">
                      <a16:creationId xmlns:a16="http://schemas.microsoft.com/office/drawing/2014/main" id="{3130BADC-BFD5-4369-BC20-DA19B9ADA9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lowchart: Process 27">
                  <a:extLst>
                    <a:ext uri="{FF2B5EF4-FFF2-40B4-BE49-F238E27FC236}">
                      <a16:creationId xmlns:a16="http://schemas.microsoft.com/office/drawing/2014/main" id="{873A6A53-2B9B-43FE-B170-1E3ADFCB8DC2}"/>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lowchart: Process 28">
                  <a:extLst>
                    <a:ext uri="{FF2B5EF4-FFF2-40B4-BE49-F238E27FC236}">
                      <a16:creationId xmlns:a16="http://schemas.microsoft.com/office/drawing/2014/main" id="{D823A437-8EF5-4856-AF41-1D2476F6D570}"/>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lowchart: Process 29">
                  <a:extLst>
                    <a:ext uri="{FF2B5EF4-FFF2-40B4-BE49-F238E27FC236}">
                      <a16:creationId xmlns:a16="http://schemas.microsoft.com/office/drawing/2014/main" id="{6DB5CA8F-B3CB-4182-BE3D-C2FF11B8AB06}"/>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67" name="TextBox 66">
              <a:extLst>
                <a:ext uri="{FF2B5EF4-FFF2-40B4-BE49-F238E27FC236}">
                  <a16:creationId xmlns:a16="http://schemas.microsoft.com/office/drawing/2014/main" id="{CE703327-2C67-477B-A57E-2AC2638FFD22}"/>
                </a:ext>
              </a:extLst>
            </p:cNvPr>
            <p:cNvSpPr txBox="1"/>
            <p:nvPr/>
          </p:nvSpPr>
          <p:spPr>
            <a:xfrm>
              <a:off x="3978617" y="5839532"/>
              <a:ext cx="1270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“Cold” Path</a:t>
              </a:r>
            </a:p>
          </p:txBody>
        </p:sp>
        <p:sp>
          <p:nvSpPr>
            <p:cNvPr id="68" name="TextBox 67">
              <a:extLst>
                <a:ext uri="{FF2B5EF4-FFF2-40B4-BE49-F238E27FC236}">
                  <a16:creationId xmlns:a16="http://schemas.microsoft.com/office/drawing/2014/main" id="{BA499E5F-7EF9-4DA8-879D-E1CAD7175422}"/>
                </a:ext>
              </a:extLst>
            </p:cNvPr>
            <p:cNvSpPr txBox="1"/>
            <p:nvPr/>
          </p:nvSpPr>
          <p:spPr>
            <a:xfrm>
              <a:off x="3978616" y="3620586"/>
              <a:ext cx="12019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“Hot” Path</a:t>
              </a:r>
            </a:p>
          </p:txBody>
        </p:sp>
        <p:sp>
          <p:nvSpPr>
            <p:cNvPr id="69" name="TextBox 68">
              <a:extLst>
                <a:ext uri="{FF2B5EF4-FFF2-40B4-BE49-F238E27FC236}">
                  <a16:creationId xmlns:a16="http://schemas.microsoft.com/office/drawing/2014/main" id="{EFBBF4F3-FB25-4580-9644-240E619AD817}"/>
                </a:ext>
              </a:extLst>
            </p:cNvPr>
            <p:cNvSpPr txBox="1"/>
            <p:nvPr/>
          </p:nvSpPr>
          <p:spPr>
            <a:xfrm>
              <a:off x="1314855" y="2598140"/>
              <a:ext cx="11735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Input Data</a:t>
              </a:r>
            </a:p>
          </p:txBody>
        </p:sp>
        <p:sp>
          <p:nvSpPr>
            <p:cNvPr id="70" name="Right Brace 69">
              <a:extLst>
                <a:ext uri="{FF2B5EF4-FFF2-40B4-BE49-F238E27FC236}">
                  <a16:creationId xmlns:a16="http://schemas.microsoft.com/office/drawing/2014/main" id="{6E8D5D4A-5FBD-487C-A702-FD6D37D7BB1A}"/>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1" name="Left Bracket 70">
              <a:extLst>
                <a:ext uri="{FF2B5EF4-FFF2-40B4-BE49-F238E27FC236}">
                  <a16:creationId xmlns:a16="http://schemas.microsoft.com/office/drawing/2014/main" id="{5BB0B821-61C6-4F41-833D-4A511AE8E675}"/>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cxnSp>
          <p:nvCxnSpPr>
            <p:cNvPr id="72" name="Straight Arrow Connector 71">
              <a:extLst>
                <a:ext uri="{FF2B5EF4-FFF2-40B4-BE49-F238E27FC236}">
                  <a16:creationId xmlns:a16="http://schemas.microsoft.com/office/drawing/2014/main" id="{45B44875-CE4F-463D-B65C-C86E84869A5E}"/>
                </a:ext>
              </a:extLst>
            </p:cNvPr>
            <p:cNvCxnSpPr>
              <a:cxnSpLocks/>
              <a:stCxn id="8" idx="3"/>
              <a:endCxn id="11"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3014F1-E8F2-47A8-9243-6E8C2D251A93}"/>
                </a:ext>
              </a:extLst>
            </p:cNvPr>
            <p:cNvCxnSpPr>
              <a:cxnSpLocks/>
              <a:endCxn id="16"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40C6CA9-6B8C-4E73-9BF5-6C17F1AF57DF}"/>
                </a:ext>
              </a:extLst>
            </p:cNvPr>
            <p:cNvCxnSpPr>
              <a:stCxn id="11" idx="3"/>
              <a:endCxn id="16"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F977F35-F482-4FF9-9F39-F832DFD2683D}"/>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23597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sz="4400" dirty="0"/>
              <a:t>Key Data Architectures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1414798" y="4498792"/>
            <a:ext cx="2868522" cy="1962076"/>
          </a:xfrm>
        </p:spPr>
        <p:txBody>
          <a:bodyPr/>
          <a:lstStyle/>
          <a:p>
            <a:pPr marL="0" indent="0" algn="ctr">
              <a:buNone/>
            </a:pPr>
            <a:r>
              <a:rPr lang="en-US" dirty="0">
                <a:solidFill>
                  <a:schemeClr val="tx1"/>
                </a:solidFill>
              </a:rPr>
              <a:t>Modern</a:t>
            </a:r>
            <a:r>
              <a:rPr lang="en-US" dirty="0"/>
              <a:t> </a:t>
            </a:r>
            <a:r>
              <a:rPr lang="en-US" dirty="0">
                <a:solidFill>
                  <a:schemeClr val="tx1"/>
                </a:solidFill>
              </a:rPr>
              <a:t>DW</a:t>
            </a:r>
          </a:p>
          <a:p>
            <a:pPr marL="0" lvl="3" indent="0" algn="ctr">
              <a:spcAft>
                <a:spcPts val="300"/>
              </a:spcAft>
              <a:buNone/>
            </a:pPr>
            <a:endParaRPr lang="en-US" sz="1600" dirty="0">
              <a:solidFill>
                <a:schemeClr val="tx2"/>
              </a:solidFill>
            </a:endParaRPr>
          </a:p>
          <a:p>
            <a:pPr marL="0" lvl="3" indent="0" algn="ctr">
              <a:spcAft>
                <a:spcPts val="300"/>
              </a:spcAft>
              <a:buNone/>
            </a:pPr>
            <a:r>
              <a:rPr lang="en-US" sz="1600" dirty="0">
                <a:solidFill>
                  <a:schemeClr val="bg2">
                    <a:lumMod val="50000"/>
                  </a:schemeClr>
                </a:solidFill>
              </a:rPr>
              <a:t>“We want to incorporate all of our data including ‘big data’ with our data warehouse”</a:t>
            </a:r>
          </a:p>
          <a:p>
            <a:pPr algn="ctr"/>
            <a:endParaRPr lang="en-US" dirty="0"/>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571572" y="4498792"/>
            <a:ext cx="2868522" cy="1542960"/>
          </a:xfrm>
        </p:spPr>
        <p:txBody>
          <a:bodyPr/>
          <a:lstStyle/>
          <a:p>
            <a:pPr marL="0" indent="0" algn="ctr">
              <a:buNone/>
            </a:pPr>
            <a:r>
              <a:rPr lang="en-US" dirty="0">
                <a:solidFill>
                  <a:schemeClr val="tx1"/>
                </a:solidFill>
              </a:rPr>
              <a:t>Advanced Analytics</a:t>
            </a:r>
          </a:p>
          <a:p>
            <a:pPr marL="0" lvl="3" indent="0" algn="ctr">
              <a:spcAft>
                <a:spcPts val="300"/>
              </a:spcAft>
              <a:buNone/>
            </a:pPr>
            <a:endParaRPr lang="en-US" sz="1600" dirty="0">
              <a:solidFill>
                <a:schemeClr val="tx1"/>
              </a:solidFill>
            </a:endParaRPr>
          </a:p>
          <a:p>
            <a:pPr marL="0" lvl="3" indent="0" algn="ctr">
              <a:spcAft>
                <a:spcPts val="300"/>
              </a:spcAft>
              <a:buNone/>
            </a:pPr>
            <a:r>
              <a:rPr lang="en-US" sz="1600" dirty="0">
                <a:solidFill>
                  <a:schemeClr val="bg2">
                    <a:lumMod val="50000"/>
                  </a:schemeClr>
                </a:solidFill>
              </a:rPr>
              <a:t>“We are trying to predict when our customers churn.”</a:t>
            </a:r>
          </a:p>
          <a:p>
            <a:pPr algn="ctr"/>
            <a:endParaRPr lang="en-US" dirty="0">
              <a:solidFill>
                <a:schemeClr val="tx1"/>
              </a:solidFill>
            </a:endParaRP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728346" y="4498792"/>
            <a:ext cx="2868522" cy="1768951"/>
          </a:xfrm>
        </p:spPr>
        <p:txBody>
          <a:bodyPr/>
          <a:lstStyle/>
          <a:p>
            <a:pPr marL="0" indent="0" algn="ctr">
              <a:buNone/>
            </a:pPr>
            <a:r>
              <a:rPr lang="en-US" dirty="0">
                <a:solidFill>
                  <a:schemeClr val="tx1">
                    <a:lumMod val="75000"/>
                  </a:schemeClr>
                </a:solidFill>
              </a:rPr>
              <a:t>Stream Analytics</a:t>
            </a:r>
          </a:p>
          <a:p>
            <a:pPr marL="0" indent="0" algn="ctr">
              <a:buNone/>
            </a:pPr>
            <a:endParaRPr lang="en-US" sz="1600" dirty="0">
              <a:solidFill>
                <a:schemeClr val="bg2">
                  <a:lumMod val="50000"/>
                </a:schemeClr>
              </a:solidFill>
            </a:endParaRPr>
          </a:p>
          <a:p>
            <a:pPr marL="0" indent="0" algn="ctr">
              <a:buNone/>
            </a:pPr>
            <a:r>
              <a:rPr lang="en-US" sz="1600" dirty="0">
                <a:solidFill>
                  <a:schemeClr val="bg2">
                    <a:lumMod val="50000"/>
                  </a:schemeClr>
                </a:solidFill>
              </a:rPr>
              <a:t>“We are trying to get insights from our devices in real-time, etc.”</a:t>
            </a:r>
          </a:p>
          <a:p>
            <a:pPr algn="ctr"/>
            <a:endParaRPr lang="en-US" dirty="0"/>
          </a:p>
        </p:txBody>
      </p:sp>
      <p:sp>
        <p:nvSpPr>
          <p:cNvPr id="20" name="Oval 19"/>
          <p:cNvSpPr/>
          <p:nvPr/>
        </p:nvSpPr>
        <p:spPr>
          <a:xfrm>
            <a:off x="8427140" y="3000789"/>
            <a:ext cx="1160227" cy="113955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a:xfrm>
            <a:off x="2243014" y="2977181"/>
            <a:ext cx="1212087" cy="1163159"/>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32"/>
          <p:cNvSpPr/>
          <p:nvPr/>
        </p:nvSpPr>
        <p:spPr>
          <a:xfrm>
            <a:off x="8649361" y="3338514"/>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33"/>
          <p:cNvSpPr/>
          <p:nvPr/>
        </p:nvSpPr>
        <p:spPr bwMode="auto">
          <a:xfrm>
            <a:off x="2447159" y="3353975"/>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43166" y="2986833"/>
            <a:ext cx="1125853" cy="1163159"/>
            <a:chOff x="4685154" y="3246305"/>
            <a:chExt cx="870310" cy="870310"/>
          </a:xfrm>
        </p:grpSpPr>
        <p:sp>
          <p:nvSpPr>
            <p:cNvPr id="6" name="Oval 5"/>
            <p:cNvSpPr/>
            <p:nvPr/>
          </p:nvSpPr>
          <p:spPr>
            <a:xfrm>
              <a:off x="4685154" y="3246305"/>
              <a:ext cx="870310" cy="87031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21"/>
            <p:cNvSpPr/>
            <p:nvPr/>
          </p:nvSpPr>
          <p:spPr bwMode="auto">
            <a:xfrm>
              <a:off x="4801854" y="354105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078558" y="3460245"/>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049796" y="3286720"/>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844408" y="3370005"/>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A2A719D0-890E-4373-BACB-C2CB95EAF6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758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AA011-3B1B-4BA4-ABE5-926488314DC0}"/>
              </a:ext>
            </a:extLst>
          </p:cNvPr>
          <p:cNvPicPr>
            <a:picLocks noChangeAspect="1"/>
          </p:cNvPicPr>
          <p:nvPr/>
        </p:nvPicPr>
        <p:blipFill>
          <a:blip r:embed="rId3"/>
          <a:stretch>
            <a:fillRect/>
          </a:stretch>
        </p:blipFill>
        <p:spPr>
          <a:xfrm>
            <a:off x="63704" y="4579044"/>
            <a:ext cx="4449497" cy="2136081"/>
          </a:xfrm>
          <a:prstGeom prst="rect">
            <a:avLst/>
          </a:prstGeom>
          <a:effectLst>
            <a:softEdge rad="127000"/>
          </a:effectLst>
        </p:spPr>
      </p:pic>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240142" y="4209712"/>
            <a:ext cx="2604642" cy="369332"/>
          </a:xfrm>
        </p:spPr>
        <p:txBody>
          <a:bodyPr/>
          <a:lstStyle/>
          <a:p>
            <a:r>
              <a:rPr lang="en-US" sz="2400" dirty="0"/>
              <a:t>Databases</a:t>
            </a:r>
          </a:p>
        </p:txBody>
      </p:sp>
      <p:sp>
        <p:nvSpPr>
          <p:cNvPr id="7" name="Title 1">
            <a:extLst>
              <a:ext uri="{FF2B5EF4-FFF2-40B4-BE49-F238E27FC236}">
                <a16:creationId xmlns:a16="http://schemas.microsoft.com/office/drawing/2014/main" id="{E56ADAB6-5B15-48D0-B665-80A5ED1AFC53}"/>
              </a:ext>
            </a:extLst>
          </p:cNvPr>
          <p:cNvSpPr txBox="1">
            <a:spLocks/>
          </p:cNvSpPr>
          <p:nvPr/>
        </p:nvSpPr>
        <p:spPr>
          <a:xfrm>
            <a:off x="318440" y="329375"/>
            <a:ext cx="1840144"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Analytics</a:t>
            </a:r>
          </a:p>
        </p:txBody>
      </p:sp>
      <p:pic>
        <p:nvPicPr>
          <p:cNvPr id="8" name="Picture 7">
            <a:extLst>
              <a:ext uri="{FF2B5EF4-FFF2-40B4-BE49-F238E27FC236}">
                <a16:creationId xmlns:a16="http://schemas.microsoft.com/office/drawing/2014/main" id="{121B598A-5164-47DC-ABCE-26DDE942557E}"/>
              </a:ext>
            </a:extLst>
          </p:cNvPr>
          <p:cNvPicPr>
            <a:picLocks noChangeAspect="1"/>
          </p:cNvPicPr>
          <p:nvPr/>
        </p:nvPicPr>
        <p:blipFill>
          <a:blip r:embed="rId4"/>
          <a:stretch>
            <a:fillRect/>
          </a:stretch>
        </p:blipFill>
        <p:spPr>
          <a:xfrm>
            <a:off x="8116587" y="537044"/>
            <a:ext cx="4195360" cy="5331604"/>
          </a:xfrm>
          <a:prstGeom prst="rect">
            <a:avLst/>
          </a:prstGeom>
        </p:spPr>
      </p:pic>
      <p:sp>
        <p:nvSpPr>
          <p:cNvPr id="9" name="Title 1">
            <a:extLst>
              <a:ext uri="{FF2B5EF4-FFF2-40B4-BE49-F238E27FC236}">
                <a16:creationId xmlns:a16="http://schemas.microsoft.com/office/drawing/2014/main" id="{5E86E354-DC34-4429-A78C-05A083952D82}"/>
              </a:ext>
            </a:extLst>
          </p:cNvPr>
          <p:cNvSpPr txBox="1">
            <a:spLocks/>
          </p:cNvSpPr>
          <p:nvPr/>
        </p:nvSpPr>
        <p:spPr>
          <a:xfrm>
            <a:off x="8222398" y="144709"/>
            <a:ext cx="348906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a:t>AI + Machine Learning</a:t>
            </a:r>
            <a:endParaRPr lang="en-US" sz="2400" dirty="0"/>
          </a:p>
        </p:txBody>
      </p:sp>
      <p:pic>
        <p:nvPicPr>
          <p:cNvPr id="10" name="Picture 9">
            <a:extLst>
              <a:ext uri="{FF2B5EF4-FFF2-40B4-BE49-F238E27FC236}">
                <a16:creationId xmlns:a16="http://schemas.microsoft.com/office/drawing/2014/main" id="{0BD6A420-AC82-4561-B5CC-81FB15E2D961}"/>
              </a:ext>
            </a:extLst>
          </p:cNvPr>
          <p:cNvPicPr>
            <a:picLocks noChangeAspect="1"/>
          </p:cNvPicPr>
          <p:nvPr/>
        </p:nvPicPr>
        <p:blipFill>
          <a:blip r:embed="rId5"/>
          <a:stretch>
            <a:fillRect/>
          </a:stretch>
        </p:blipFill>
        <p:spPr>
          <a:xfrm>
            <a:off x="3439961" y="1689095"/>
            <a:ext cx="4325066" cy="2543344"/>
          </a:xfrm>
          <a:prstGeom prst="rect">
            <a:avLst/>
          </a:prstGeom>
          <a:effectLst>
            <a:softEdge rad="127000"/>
          </a:effectLst>
        </p:spPr>
      </p:pic>
      <p:sp>
        <p:nvSpPr>
          <p:cNvPr id="11" name="Title 1">
            <a:extLst>
              <a:ext uri="{FF2B5EF4-FFF2-40B4-BE49-F238E27FC236}">
                <a16:creationId xmlns:a16="http://schemas.microsoft.com/office/drawing/2014/main" id="{96E158A1-F994-477B-AF6B-5816B2584A27}"/>
              </a:ext>
            </a:extLst>
          </p:cNvPr>
          <p:cNvSpPr txBox="1">
            <a:spLocks/>
          </p:cNvSpPr>
          <p:nvPr/>
        </p:nvSpPr>
        <p:spPr>
          <a:xfrm>
            <a:off x="4641672" y="1158489"/>
            <a:ext cx="260464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Storage</a:t>
            </a:r>
          </a:p>
        </p:txBody>
      </p:sp>
      <p:pic>
        <p:nvPicPr>
          <p:cNvPr id="12" name="Picture 11">
            <a:extLst>
              <a:ext uri="{FF2B5EF4-FFF2-40B4-BE49-F238E27FC236}">
                <a16:creationId xmlns:a16="http://schemas.microsoft.com/office/drawing/2014/main" id="{8E11D5DB-EBDC-4810-B7CE-D2E57CE4D6D3}"/>
              </a:ext>
            </a:extLst>
          </p:cNvPr>
          <p:cNvPicPr>
            <a:picLocks noChangeAspect="1"/>
          </p:cNvPicPr>
          <p:nvPr/>
        </p:nvPicPr>
        <p:blipFill>
          <a:blip r:embed="rId6"/>
          <a:stretch>
            <a:fillRect/>
          </a:stretch>
        </p:blipFill>
        <p:spPr>
          <a:xfrm>
            <a:off x="4545723" y="4419501"/>
            <a:ext cx="3676675" cy="3139971"/>
          </a:xfrm>
          <a:prstGeom prst="rect">
            <a:avLst/>
          </a:prstGeom>
          <a:effectLst>
            <a:softEdge rad="63500"/>
          </a:effectLst>
        </p:spPr>
      </p:pic>
      <p:sp>
        <p:nvSpPr>
          <p:cNvPr id="13" name="Title 1">
            <a:extLst>
              <a:ext uri="{FF2B5EF4-FFF2-40B4-BE49-F238E27FC236}">
                <a16:creationId xmlns:a16="http://schemas.microsoft.com/office/drawing/2014/main" id="{6A518090-E09E-4409-B9D5-E34BB7590398}"/>
              </a:ext>
            </a:extLst>
          </p:cNvPr>
          <p:cNvSpPr txBox="1">
            <a:spLocks/>
          </p:cNvSpPr>
          <p:nvPr/>
        </p:nvSpPr>
        <p:spPr>
          <a:xfrm>
            <a:off x="5902838" y="4050169"/>
            <a:ext cx="260464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IoT</a:t>
            </a:r>
          </a:p>
        </p:txBody>
      </p:sp>
      <p:pic>
        <p:nvPicPr>
          <p:cNvPr id="6" name="Picture 5">
            <a:extLst>
              <a:ext uri="{FF2B5EF4-FFF2-40B4-BE49-F238E27FC236}">
                <a16:creationId xmlns:a16="http://schemas.microsoft.com/office/drawing/2014/main" id="{EF10D843-046D-4750-B5DB-D810A8BB4AED}"/>
              </a:ext>
            </a:extLst>
          </p:cNvPr>
          <p:cNvPicPr>
            <a:picLocks noChangeAspect="1"/>
          </p:cNvPicPr>
          <p:nvPr/>
        </p:nvPicPr>
        <p:blipFill>
          <a:blip r:embed="rId7"/>
          <a:stretch>
            <a:fillRect/>
          </a:stretch>
        </p:blipFill>
        <p:spPr>
          <a:xfrm>
            <a:off x="210354" y="766093"/>
            <a:ext cx="3688144" cy="1720129"/>
          </a:xfrm>
          <a:prstGeom prst="rect">
            <a:avLst/>
          </a:prstGeom>
          <a:effectLst>
            <a:softEdge rad="1270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Analytics</a:t>
            </a:r>
          </a:p>
        </p:txBody>
      </p:sp>
    </p:spTree>
    <p:extLst>
      <p:ext uri="{BB962C8B-B14F-4D97-AF65-F5344CB8AC3E}">
        <p14:creationId xmlns:p14="http://schemas.microsoft.com/office/powerpoint/2010/main" val="6754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7.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926</TotalTime>
  <Words>971</Words>
  <Application>Microsoft Office PowerPoint</Application>
  <PresentationFormat>Widescreen</PresentationFormat>
  <Paragraphs>154</Paragraphs>
  <Slides>18</Slides>
  <Notes>7</Notes>
  <HiddenSlides>1</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18</vt:i4>
      </vt:variant>
    </vt:vector>
  </HeadingPairs>
  <TitlesOfParts>
    <vt:vector size="39" baseType="lpstr">
      <vt:lpstr>Arial</vt:lpstr>
      <vt:lpstr>Arial Black</vt:lpstr>
      <vt:lpstr>Calibri</vt:lpstr>
      <vt:lpstr>Consolas</vt:lpstr>
      <vt:lpstr>Graphik</vt:lpstr>
      <vt:lpstr>Muli Regular</vt:lpstr>
      <vt:lpstr>Segoe UI</vt:lpstr>
      <vt:lpstr>Segoe UI Black</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1_MACH PPT Template - 2018</vt:lpstr>
      <vt:lpstr>Analytics Surge</vt:lpstr>
      <vt:lpstr>1_EBC_2017</vt:lpstr>
      <vt:lpstr>PowerPoint Presentation</vt:lpstr>
      <vt:lpstr>PowerPoint Presentation</vt:lpstr>
      <vt:lpstr>PowerPoint Presentation</vt:lpstr>
      <vt:lpstr>Categorizing Data By how we work with it</vt:lpstr>
      <vt:lpstr>Lambda architecture</vt:lpstr>
      <vt:lpstr>Key Data Architectures</vt:lpstr>
      <vt:lpstr>Fundamental Services</vt:lpstr>
      <vt:lpstr>Databases</vt:lpstr>
      <vt:lpstr>Analytics</vt:lpstr>
      <vt:lpstr>Modern Data Warehouse</vt:lpstr>
      <vt:lpstr>Apache Spark</vt:lpstr>
      <vt:lpstr>Artificial Intelligence &amp; Machine Learning</vt:lpstr>
      <vt:lpstr>PowerPoint Presentation</vt:lpstr>
      <vt:lpstr>The Pre-Built and Custom AI Spectrum</vt:lpstr>
      <vt:lpstr>IoT</vt:lpstr>
      <vt:lpstr>Crossing the chasm</vt:lpstr>
      <vt:lpstr>Solutions that span edge to cloud</vt:lpstr>
      <vt:lpstr>The evolution of connected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150</cp:revision>
  <dcterms:created xsi:type="dcterms:W3CDTF">2018-07-06T04:04:55Z</dcterms:created>
  <dcterms:modified xsi:type="dcterms:W3CDTF">2020-10-26T06:48:08Z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